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ru-RU" sz="7200" dirty="0" smtClean="0">
                <a:latin typeface="Comic Sans MS" pitchFamily="66" charset="0"/>
              </a:rPr>
              <a:t>Твои права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0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5257800" y="1539875"/>
            <a:ext cx="35814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altLang="ru-RU" sz="2800" b="1">
                <a:latin typeface="Comic Sans MS" pitchFamily="66" charset="0"/>
              </a:rPr>
              <a:t>Много чудесных подарков получила новорождённая принцесса, и вдруг во Дворце появилась злая Ведьма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4876800" y="1428750"/>
            <a:ext cx="40830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altLang="ru-RU" sz="2400" b="1">
                <a:latin typeface="Comic Sans MS" pitchFamily="66" charset="0"/>
              </a:rPr>
              <a:t>- Вы не пригласили меня на крестины? - сказала она Королю и Королеве. </a:t>
            </a:r>
          </a:p>
          <a:p>
            <a:r>
              <a:rPr lang="ru-RU" altLang="ru-RU" sz="2400" b="1">
                <a:latin typeface="Comic Sans MS" pitchFamily="66" charset="0"/>
              </a:rPr>
              <a:t>- Так я пришла сама, и вот мой подарок: когда принцессе исполнится 16 лет, она уколется веретеном и умрёт. </a:t>
            </a:r>
          </a:p>
        </p:txBody>
      </p:sp>
      <p:pic>
        <p:nvPicPr>
          <p:cNvPr id="20483" name="Picture 6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9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85800" y="793750"/>
            <a:ext cx="74676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Comic Sans MS" pitchFamily="66" charset="0"/>
              </a:rPr>
              <a:t>Ш. Перро </a:t>
            </a:r>
          </a:p>
          <a:p>
            <a:pPr algn="ctr"/>
            <a:r>
              <a:rPr lang="ru-RU" altLang="ru-RU" sz="3200" b="1">
                <a:latin typeface="Comic Sans MS" pitchFamily="66" charset="0"/>
              </a:rPr>
              <a:t>«Спящая красавица»</a:t>
            </a:r>
          </a:p>
          <a:p>
            <a:endParaRPr lang="ru-RU" altLang="ru-RU" sz="3200" b="1">
              <a:latin typeface="Comic Sans MS" pitchFamily="66" charset="0"/>
            </a:endParaRPr>
          </a:p>
          <a:p>
            <a:pPr algn="just"/>
            <a:r>
              <a:rPr lang="ru-RU" altLang="ru-RU" sz="3600"/>
              <a:t>   Бессовестная колдунья, она хочет наказать младенца за провинность родителей.</a:t>
            </a:r>
          </a:p>
          <a:p>
            <a:pPr algn="just"/>
            <a:r>
              <a:rPr lang="ru-RU" altLang="ru-RU" sz="3600"/>
              <a:t>   Что же будет дальше?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508125" y="717550"/>
            <a:ext cx="679767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4000" u="sng">
                <a:latin typeface="Comic Sans MS" pitchFamily="66" charset="0"/>
              </a:rPr>
              <a:t>Ребенок имеет право отдохнуть, поиграть, повеселиться</a:t>
            </a:r>
          </a:p>
          <a:p>
            <a:endParaRPr lang="ru-RU" altLang="ru-RU" sz="4000" u="sng">
              <a:latin typeface="Comic Sans MS" pitchFamily="66" charset="0"/>
            </a:endParaRPr>
          </a:p>
          <a:p>
            <a:pPr algn="just"/>
            <a:r>
              <a:rPr lang="ru-RU" altLang="ru-RU"/>
              <a:t>     </a:t>
            </a:r>
            <a:r>
              <a:rPr lang="ru-RU" altLang="ru-RU" sz="3600"/>
              <a:t>Право на отдых, на игры, на праздники записано в Конвенции о правах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5334000" y="412750"/>
            <a:ext cx="35814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i="1" u="sng"/>
              <a:t>Сказочный пример </a:t>
            </a:r>
          </a:p>
          <a:p>
            <a:pPr algn="ctr"/>
            <a:endParaRPr lang="ru-RU" altLang="ru-RU" i="1" u="sng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- </a:t>
            </a:r>
            <a:r>
              <a:rPr lang="ru-RU" altLang="ru-RU" sz="2000">
                <a:latin typeface="Comic Sans MS" pitchFamily="66" charset="0"/>
              </a:rPr>
              <a:t>Матушка, сестры, можно и</a:t>
            </a:r>
          </a:p>
          <a:p>
            <a:r>
              <a:rPr lang="ru-RU" altLang="ru-RU" sz="2000">
                <a:latin typeface="Comic Sans MS" pitchFamily="66" charset="0"/>
              </a:rPr>
              <a:t>мне хоть одним глазком </a:t>
            </a:r>
          </a:p>
          <a:p>
            <a:r>
              <a:rPr lang="ru-RU" altLang="ru-RU" sz="2000">
                <a:latin typeface="Comic Sans MS" pitchFamily="66" charset="0"/>
              </a:rPr>
              <a:t>взглянуть на бал?</a:t>
            </a:r>
          </a:p>
          <a:p>
            <a:pPr>
              <a:buFontTx/>
              <a:buChar char="-"/>
            </a:pPr>
            <a:r>
              <a:rPr lang="ru-RU" altLang="ru-RU" sz="2000">
                <a:latin typeface="Comic Sans MS" pitchFamily="66" charset="0"/>
              </a:rPr>
              <a:t>Ха-ха-ха! Что тебе, замарашке, делать в королевском дворце?</a:t>
            </a:r>
          </a:p>
          <a:p>
            <a:endParaRPr lang="ru-RU" altLang="ru-RU" sz="200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ru-RU" altLang="ru-RU" i="1"/>
          </a:p>
          <a:p>
            <a:endParaRPr lang="ru-RU" altLang="ru-RU" i="1"/>
          </a:p>
          <a:p>
            <a:endParaRPr lang="ru-RU" altLang="ru-RU" i="1"/>
          </a:p>
          <a:p>
            <a:r>
              <a:rPr lang="ru-RU" altLang="ru-RU" i="1"/>
              <a:t>Из какой это сказки?</a:t>
            </a:r>
          </a:p>
          <a:p>
            <a:r>
              <a:rPr lang="ru-RU" altLang="ru-RU" i="1"/>
              <a:t>Кто помог бедной падчерице и чем дело кончилось?</a:t>
            </a:r>
          </a:p>
          <a:p>
            <a:pPr>
              <a:buFontTx/>
              <a:buChar char="-"/>
            </a:pPr>
            <a:endParaRPr lang="ru-RU" altLang="ru-RU"/>
          </a:p>
          <a:p>
            <a:pPr>
              <a:buFontTx/>
              <a:buChar char="-"/>
            </a:pPr>
            <a:endParaRPr lang="ru-RU" altLang="ru-RU"/>
          </a:p>
        </p:txBody>
      </p:sp>
      <p:sp>
        <p:nvSpPr>
          <p:cNvPr id="23555" name="Oval 6"/>
          <p:cNvSpPr>
            <a:spLocks noChangeArrowheads="1"/>
          </p:cNvSpPr>
          <p:nvPr/>
        </p:nvSpPr>
        <p:spPr bwMode="auto">
          <a:xfrm>
            <a:off x="5105400" y="4419600"/>
            <a:ext cx="33528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56" name="Picture 7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49371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838200" y="565150"/>
            <a:ext cx="73914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3200" u="sng">
                <a:latin typeface="Comic Sans MS" pitchFamily="66" charset="0"/>
              </a:rPr>
              <a:t>Ребенок, как и любой другой человек, имеет право на свою личную жизнь, на свою тайну.</a:t>
            </a:r>
          </a:p>
          <a:p>
            <a:pPr algn="ctr"/>
            <a:endParaRPr lang="ru-RU" altLang="ru-RU" sz="3200" u="sng">
              <a:latin typeface="Comic Sans MS" pitchFamily="66" charset="0"/>
            </a:endParaRPr>
          </a:p>
          <a:p>
            <a:pPr algn="just"/>
            <a:r>
              <a:rPr lang="ru-RU" altLang="ru-RU"/>
              <a:t>       </a:t>
            </a:r>
            <a:r>
              <a:rPr lang="ru-RU" altLang="ru-RU" sz="2400"/>
              <a:t>Каждый ребенок сам может выбирать себе друзей, занятия, увлечения.</a:t>
            </a:r>
          </a:p>
          <a:p>
            <a:pPr algn="just"/>
            <a:r>
              <a:rPr lang="ru-RU" altLang="ru-RU" sz="2400"/>
              <a:t>     Конечно, это не значит, что родителям должно быть все равно, с кем ты дружишь, где бываешь, как одеваешься. Они могут посоветовать, убедить, объяснить тебе, что им не нравится в твоем поведении. Но никто не имеет права силой переделывать жизнь человека по-своему.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5334000" y="457200"/>
            <a:ext cx="36576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u="sng"/>
              <a:t>Сказочный пример</a:t>
            </a:r>
          </a:p>
          <a:p>
            <a:endParaRPr lang="ru-RU" altLang="ru-RU" u="sng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pPr algn="ctr"/>
            <a:r>
              <a:rPr lang="ru-RU" altLang="ru-RU" sz="2000" b="1">
                <a:latin typeface="Comic Sans MS" pitchFamily="66" charset="0"/>
              </a:rPr>
              <a:t>Русская народная сказка</a:t>
            </a:r>
          </a:p>
          <a:p>
            <a:pPr algn="ctr"/>
            <a:r>
              <a:rPr lang="ru-RU" altLang="ru-RU" sz="2000" b="1">
                <a:latin typeface="Comic Sans MS" pitchFamily="66" charset="0"/>
              </a:rPr>
              <a:t>«Царевна-лягушка»</a:t>
            </a:r>
          </a:p>
          <a:p>
            <a:endParaRPr lang="ru-RU" altLang="ru-RU" sz="2000" b="1">
              <a:latin typeface="Comic Sans MS" pitchFamily="66" charset="0"/>
            </a:endParaRPr>
          </a:p>
          <a:p>
            <a:pPr algn="just"/>
            <a:r>
              <a:rPr lang="ru-RU" altLang="ru-RU"/>
              <a:t>- </a:t>
            </a:r>
            <a:r>
              <a:rPr lang="ru-RU" altLang="ru-RU" sz="2000">
                <a:latin typeface="Comic Sans MS" pitchFamily="66" charset="0"/>
              </a:rPr>
              <a:t>Зачем ты, Иван-царевич, сжег мою лягушечью кожу?</a:t>
            </a:r>
          </a:p>
          <a:p>
            <a:pPr algn="just"/>
            <a:r>
              <a:rPr lang="ru-RU" altLang="ru-RU" sz="2000">
                <a:latin typeface="Comic Sans MS" pitchFamily="66" charset="0"/>
              </a:rPr>
              <a:t>   Ищи меня теперь в тридевятом царстве у Кащея Бессмертного!</a:t>
            </a:r>
          </a:p>
        </p:txBody>
      </p:sp>
      <p:pic>
        <p:nvPicPr>
          <p:cNvPr id="25603" name="Picture 11" descr="Рисуно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953000" y="12700"/>
            <a:ext cx="9906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1371600" y="1066800"/>
            <a:ext cx="3657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660525" y="641350"/>
            <a:ext cx="7102475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3200" u="sng">
                <a:latin typeface="Comic Sans MS" pitchFamily="66" charset="0"/>
              </a:rPr>
              <a:t>Дети имеют право жить со своими родителями, и никому не позволено их разлучать.</a:t>
            </a:r>
          </a:p>
          <a:p>
            <a:pPr algn="just"/>
            <a:r>
              <a:rPr lang="ru-RU" altLang="ru-RU"/>
              <a:t>    </a:t>
            </a:r>
          </a:p>
          <a:p>
            <a:pPr algn="just"/>
            <a:endParaRPr lang="ru-RU" altLang="ru-RU"/>
          </a:p>
          <a:p>
            <a:pPr algn="just"/>
            <a:r>
              <a:rPr lang="ru-RU" altLang="ru-RU"/>
              <a:t>     </a:t>
            </a:r>
            <a:r>
              <a:rPr lang="ru-RU" altLang="ru-RU" sz="2400"/>
              <a:t>Бывает, что детей приходится спасать от землетрясения, наводнения, от войны. Из опасного места их увозят далеко, иногда даже в другие страны. Но потом эти страны должны помочь родителям и детям отыскать друг друга. Если дети едут к родителям, государства должны пропустить их через свои границы.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88925" y="5257800"/>
            <a:ext cx="86264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/>
              <a:t>     </a:t>
            </a:r>
            <a:r>
              <a:rPr lang="ru-RU" altLang="ru-RU" sz="1600" b="1">
                <a:latin typeface="Comic Sans MS" pitchFamily="66" charset="0"/>
              </a:rPr>
              <a:t>Из бедного, скромного домика бабушки Снежная Королева увезла маленького Кая в свой огромный дворец. Она обещала подарить ему весь мир и пару коньков в придачу.</a:t>
            </a:r>
            <a:r>
              <a:rPr lang="ru-RU" altLang="ru-RU" sz="1400"/>
              <a:t> </a:t>
            </a:r>
          </a:p>
          <a:p>
            <a:r>
              <a:rPr lang="ru-RU" altLang="ru-RU" sz="1400"/>
              <a:t>     </a:t>
            </a:r>
          </a:p>
          <a:p>
            <a:r>
              <a:rPr lang="ru-RU" altLang="ru-RU" sz="1400"/>
              <a:t>     Как ты думаешь, имела ли она в этом случае право увозить Кая из родного дома?</a:t>
            </a:r>
          </a:p>
        </p:txBody>
      </p:sp>
      <p:sp>
        <p:nvSpPr>
          <p:cNvPr id="27651" name="Oval 6"/>
          <p:cNvSpPr>
            <a:spLocks noChangeArrowheads="1"/>
          </p:cNvSpPr>
          <p:nvPr/>
        </p:nvSpPr>
        <p:spPr bwMode="auto">
          <a:xfrm>
            <a:off x="457200" y="6019800"/>
            <a:ext cx="81534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52" name="Picture 8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28600"/>
            <a:ext cx="84582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431925" y="717550"/>
            <a:ext cx="73310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3200" b="1" u="sng">
                <a:latin typeface="Comic Sans MS" pitchFamily="66" charset="0"/>
              </a:rPr>
              <a:t>Ребенок имеет право спокойно жить в своем доме и чувствовать себя хозяином, как папа и мама.</a:t>
            </a:r>
          </a:p>
          <a:p>
            <a:endParaRPr lang="ru-RU" altLang="ru-RU"/>
          </a:p>
          <a:p>
            <a:pPr algn="just"/>
            <a:r>
              <a:rPr lang="ru-RU" altLang="ru-RU"/>
              <a:t>     </a:t>
            </a:r>
            <a:r>
              <a:rPr lang="ru-RU" altLang="ru-RU" sz="2800"/>
              <a:t>Никто не имеет права заставить тебя открыть дверь! Ни самый главный начальник, ни генерал. В своем доме ты главнее любого из них! Никому не позволено врываться силой в чужой дом. Каждый человек должен чувствовать себя дома в безопасности.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381000"/>
            <a:ext cx="6781800" cy="5745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  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     Ты живешь в семье, у тебя такие заботливые родители, такой уютный дом.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Если же постучится к тебе беда, вспомни, что тебя защищает Конвенция о правах ребенка, а вместе с ней – самая главная в мире организация – ООН (Организация Объединенных Наций)</a:t>
            </a:r>
          </a:p>
        </p:txBody>
      </p:sp>
      <p:pic>
        <p:nvPicPr>
          <p:cNvPr id="11267" name="Picture 5" descr="Рисуно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04800"/>
            <a:ext cx="2206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4724400" y="609600"/>
            <a:ext cx="441960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 b="1"/>
              <a:t>- </a:t>
            </a:r>
            <a:r>
              <a:rPr lang="ru-RU" altLang="ru-RU" sz="2400" b="1">
                <a:latin typeface="Comic Sans MS" pitchFamily="66" charset="0"/>
              </a:rPr>
              <a:t>Сейчас же отопри дверь,-  прорычал Волк, - а не то я ее выломаю!</a:t>
            </a:r>
          </a:p>
          <a:p>
            <a:pPr algn="just">
              <a:buFontTx/>
              <a:buChar char="-"/>
            </a:pPr>
            <a:r>
              <a:rPr lang="ru-RU" altLang="ru-RU" sz="2400" b="1">
                <a:latin typeface="Comic Sans MS" pitchFamily="66" charset="0"/>
              </a:rPr>
              <a:t> Дом поросенка – это крепость,-  сказал </a:t>
            </a:r>
          </a:p>
          <a:p>
            <a:pPr algn="just"/>
            <a:r>
              <a:rPr lang="ru-RU" altLang="ru-RU" sz="2400" b="1">
                <a:latin typeface="Comic Sans MS" pitchFamily="66" charset="0"/>
              </a:rPr>
              <a:t>Наф-Наф своим братьям, и они приготовились защищаться.</a:t>
            </a:r>
          </a:p>
          <a:p>
            <a:pPr algn="just">
              <a:buFontTx/>
              <a:buChar char="-"/>
            </a:pPr>
            <a:endParaRPr lang="ru-RU" altLang="ru-RU" sz="2400" b="1">
              <a:latin typeface="Comic Sans MS" pitchFamily="66" charset="0"/>
            </a:endParaRPr>
          </a:p>
          <a:p>
            <a:pPr>
              <a:buFontTx/>
              <a:buChar char="-"/>
            </a:pPr>
            <a:endParaRPr lang="ru-RU" altLang="ru-RU"/>
          </a:p>
          <a:p>
            <a:r>
              <a:rPr lang="ru-RU" altLang="ru-RU" sz="2000"/>
              <a:t>Кто в этой сказке нарушает Конвенцию?</a:t>
            </a:r>
          </a:p>
        </p:txBody>
      </p:sp>
      <p:sp>
        <p:nvSpPr>
          <p:cNvPr id="29699" name="Oval 7"/>
          <p:cNvSpPr>
            <a:spLocks noChangeArrowheads="1"/>
          </p:cNvSpPr>
          <p:nvPr/>
        </p:nvSpPr>
        <p:spPr bwMode="auto">
          <a:xfrm>
            <a:off x="4648200" y="3810000"/>
            <a:ext cx="40386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00" name="Picture 8" descr="Рисуно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876800" y="49213"/>
            <a:ext cx="9448800" cy="68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486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u="sng" smtClean="0">
                <a:latin typeface="Comic Sans MS" pitchFamily="66" charset="0"/>
              </a:rPr>
              <a:t>Все дети должны учиться, чтобы стать грамотными, умелыми, воспитанными.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b="1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Каждый ребенок имеет право на бесплатное образование.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В Конвенции записано также: государство должно следить, чтобы непременно все дети посещали школу, а не прогуливали уроки!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Значит, когда ты ходишь в школу, то помогаешь своей стране выполнять Конвенцию.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8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441325" y="488950"/>
            <a:ext cx="4511675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 sz="2800" b="1">
                <a:latin typeface="Comic Sans MS" pitchFamily="66" charset="0"/>
              </a:rPr>
              <a:t>  Папа Карло купил «Азбуку» с крупными буквами и цветными картинками и отправил сына в школу. А Буратино куда пошел?</a:t>
            </a:r>
          </a:p>
          <a:p>
            <a:endParaRPr lang="ru-RU" altLang="ru-RU"/>
          </a:p>
          <a:p>
            <a:pPr algn="ctr"/>
            <a:endParaRPr lang="ru-RU" altLang="ru-RU" sz="2800" u="sng"/>
          </a:p>
          <a:p>
            <a:pPr algn="ctr"/>
            <a:endParaRPr lang="ru-RU" altLang="ru-RU" sz="2800" u="sng"/>
          </a:p>
          <a:p>
            <a:pPr algn="ctr"/>
            <a:r>
              <a:rPr lang="ru-RU" altLang="ru-RU" sz="2800" u="sng"/>
              <a:t>Эх, знал бы он Конвенцию!</a:t>
            </a:r>
          </a:p>
          <a:p>
            <a:pPr algn="ctr"/>
            <a:endParaRPr lang="ru-RU" altLang="ru-RU" sz="2800" u="sng"/>
          </a:p>
          <a:p>
            <a:r>
              <a:rPr lang="ru-RU" altLang="ru-RU" sz="2000" i="1"/>
              <a:t>А.Толстой «Золотой ключик, или Приключения Буратино»</a:t>
            </a:r>
          </a:p>
        </p:txBody>
      </p:sp>
      <p:sp>
        <p:nvSpPr>
          <p:cNvPr id="31747" name="Oval 6"/>
          <p:cNvSpPr>
            <a:spLocks noChangeArrowheads="1"/>
          </p:cNvSpPr>
          <p:nvPr/>
        </p:nvSpPr>
        <p:spPr bwMode="auto">
          <a:xfrm>
            <a:off x="838200" y="3886200"/>
            <a:ext cx="37338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748" name="Picture 7" descr="Рисуно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80181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>Нельзя учить и поддерживать дисциплину в школе жестокостью и унижениями.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mtClean="0"/>
              <a:t>    </a:t>
            </a:r>
          </a:p>
          <a:p>
            <a:pPr algn="just" eaLnBrk="1" hangingPunct="1">
              <a:buFontTx/>
              <a:buNone/>
            </a:pPr>
            <a:r>
              <a:rPr lang="ru-RU" altLang="ru-RU" smtClean="0"/>
              <a:t>      В старые годы считали, что ребенок без битья не выучится и что хорошие манеры воспитывать надо силой, вколачивать розгой.</a:t>
            </a:r>
          </a:p>
          <a:p>
            <a:pPr algn="just" eaLnBrk="1" hangingPunct="1">
              <a:buFontTx/>
              <a:buNone/>
            </a:pPr>
            <a:r>
              <a:rPr lang="ru-RU" altLang="ru-RU" smtClean="0"/>
              <a:t>     Но теперь уже все поняли, что можно и нужно учить и воспитывать добром.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228600" y="2209800"/>
            <a:ext cx="4419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sz="3600" b="1">
                <a:latin typeface="Comic Sans MS" pitchFamily="66" charset="0"/>
              </a:rPr>
              <a:t>Из какой сказки эти герои?</a:t>
            </a:r>
          </a:p>
          <a:p>
            <a:pPr>
              <a:buFontTx/>
              <a:buChar char="•"/>
            </a:pPr>
            <a:r>
              <a:rPr lang="ru-RU" altLang="ru-RU" sz="3600" b="1">
                <a:latin typeface="Comic Sans MS" pitchFamily="66" charset="0"/>
              </a:rPr>
              <a:t>Помнишь, какое имя придумал Малыш для этой фрекен Бок?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953000" y="5181600"/>
            <a:ext cx="388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- Ничего-ничего, - сказала Фрекен Бок, - у меня и дети и собаки быстро становятся шелковыми!</a:t>
            </a:r>
          </a:p>
        </p:txBody>
      </p:sp>
      <p:pic>
        <p:nvPicPr>
          <p:cNvPr id="33796" name="Picture 7" descr="Рисуно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5113"/>
            <a:ext cx="9144000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143000" y="717550"/>
            <a:ext cx="73914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3200" b="1" u="sng">
                <a:latin typeface="Comic Sans MS" pitchFamily="66" charset="0"/>
              </a:rPr>
              <a:t>Ребенок не обязан быть «как все».</a:t>
            </a:r>
          </a:p>
          <a:p>
            <a:pPr algn="just"/>
            <a:endParaRPr lang="ru-RU" altLang="ru-RU" sz="2400"/>
          </a:p>
          <a:p>
            <a:pPr algn="just"/>
            <a:r>
              <a:rPr lang="ru-RU" altLang="ru-RU" sz="2400"/>
              <a:t>Жил когда-то в Дании странный мальчик, длинный, нескладный, некрасивый. Он был сыном сапожника, но мечтал стать поэтом. Он вечно думал о чем-то своем, в мечтах путешествовал по разным удивительным странам, не замечая, что все над ним смеются. Потом мальчик вырос, но остался в душе все тем же странным ребенком. Теперь его имя знает весь мир. Его зовут </a:t>
            </a:r>
            <a:r>
              <a:rPr lang="ru-RU" altLang="ru-RU" sz="2400" i="1" u="sng"/>
              <a:t>Ганс Христиан Андерсен.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593725" y="107950"/>
            <a:ext cx="824547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 sz="2000" b="1">
                <a:latin typeface="Comic Sans MS" pitchFamily="66" charset="0"/>
              </a:rPr>
              <a:t>    Эту сказку Андерсен писал, вспоминая свое детство. Вот и этого утенка все считали неуклюжим, некрасивым и вообще – чужим, щипали и били, гнали отовсюду… А он просто был не такой, как все.</a:t>
            </a:r>
          </a:p>
          <a:p>
            <a:r>
              <a:rPr lang="ru-RU" altLang="ru-RU"/>
              <a:t>     </a:t>
            </a:r>
          </a:p>
          <a:p>
            <a:pPr algn="ctr"/>
            <a:r>
              <a:rPr lang="ru-RU" altLang="ru-RU" sz="2000" u="sng"/>
              <a:t>Зато когда он вырос, он стал кем?</a:t>
            </a:r>
          </a:p>
        </p:txBody>
      </p:sp>
      <p:sp>
        <p:nvSpPr>
          <p:cNvPr id="35843" name="Oval 7"/>
          <p:cNvSpPr>
            <a:spLocks noChangeArrowheads="1"/>
          </p:cNvSpPr>
          <p:nvPr/>
        </p:nvSpPr>
        <p:spPr bwMode="auto">
          <a:xfrm>
            <a:off x="2057400" y="1371600"/>
            <a:ext cx="53340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844" name="Picture 8" descr="Рисуно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775" y="1219200"/>
            <a:ext cx="891222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600200" y="762000"/>
            <a:ext cx="69342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3600" b="1" u="sng"/>
              <a:t>Ребенок имеет право на свое мнение.</a:t>
            </a:r>
          </a:p>
          <a:p>
            <a:pPr algn="just"/>
            <a:r>
              <a:rPr lang="ru-RU" altLang="ru-RU"/>
              <a:t>    </a:t>
            </a:r>
          </a:p>
          <a:p>
            <a:pPr algn="just"/>
            <a:r>
              <a:rPr lang="ru-RU" altLang="ru-RU"/>
              <a:t>        </a:t>
            </a:r>
            <a:r>
              <a:rPr lang="ru-RU" altLang="ru-RU" sz="2800"/>
              <a:t>В Конвенции так и записано: ребенок может свободно выражать свое мнение.</a:t>
            </a:r>
          </a:p>
          <a:p>
            <a:pPr algn="just"/>
            <a:r>
              <a:rPr lang="ru-RU" altLang="ru-RU" sz="2800"/>
              <a:t>     Правда, там добавлено: если при этом он никого не оскорбляет и не ругается плохими словами.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6"/>
          <p:cNvSpPr txBox="1">
            <a:spLocks noChangeArrowheads="1"/>
          </p:cNvSpPr>
          <p:nvPr/>
        </p:nvSpPr>
        <p:spPr bwMode="auto">
          <a:xfrm>
            <a:off x="517525" y="5486400"/>
            <a:ext cx="7940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Comic Sans MS" pitchFamily="66" charset="0"/>
              </a:rPr>
              <a:t>Г.Х. Андерсен «Голый король»</a:t>
            </a:r>
          </a:p>
          <a:p>
            <a:pPr algn="ctr"/>
            <a:endParaRPr lang="ru-RU" altLang="ru-RU" i="1" u="sng"/>
          </a:p>
          <a:p>
            <a:pPr algn="ctr"/>
            <a:r>
              <a:rPr lang="ru-RU" altLang="ru-RU" sz="2000" i="1" u="sng"/>
              <a:t>Кто в этой сказке не боялся сказать королю правду?</a:t>
            </a:r>
          </a:p>
        </p:txBody>
      </p:sp>
      <p:sp>
        <p:nvSpPr>
          <p:cNvPr id="37891" name="Oval 7"/>
          <p:cNvSpPr>
            <a:spLocks noChangeArrowheads="1"/>
          </p:cNvSpPr>
          <p:nvPr/>
        </p:nvSpPr>
        <p:spPr bwMode="auto">
          <a:xfrm>
            <a:off x="457200" y="5867400"/>
            <a:ext cx="7848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7892" name="Picture 8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600200" y="641350"/>
            <a:ext cx="70866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3200" b="1" u="sng">
                <a:latin typeface="Comic Sans MS" pitchFamily="66" charset="0"/>
              </a:rPr>
              <a:t>Никто не имеет права читать чужие письма.</a:t>
            </a:r>
          </a:p>
          <a:p>
            <a:endParaRPr lang="ru-RU" altLang="ru-RU"/>
          </a:p>
          <a:p>
            <a:pPr algn="just"/>
            <a:r>
              <a:rPr lang="ru-RU" altLang="ru-RU"/>
              <a:t>     </a:t>
            </a:r>
            <a:r>
              <a:rPr lang="ru-RU" altLang="ru-RU" sz="2400"/>
              <a:t>Переписка двух людей – это тайна, и никому не разрешается выведывать эту тайну.</a:t>
            </a:r>
          </a:p>
          <a:p>
            <a:pPr algn="just"/>
            <a:r>
              <a:rPr lang="ru-RU" altLang="ru-RU" sz="2400"/>
              <a:t>Вообще-то всегда считалось, что порядочный человек никогда не станет подглядывать, подслушивать и читать чужие письма, а кто занимается такими позорными делами, с тем и говорить никто не захочет, от того все отвернутся.</a:t>
            </a:r>
          </a:p>
          <a:p>
            <a:pPr algn="just"/>
            <a:r>
              <a:rPr lang="ru-RU" altLang="ru-RU" sz="2400"/>
              <a:t>     Вот и Конвенция специально подчеркивает: нельзя нарушать тайну переписки!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1752600" y="838200"/>
            <a:ext cx="64770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ru-RU"/>
              <a:t>     </a:t>
            </a:r>
            <a:r>
              <a:rPr lang="ru-RU" altLang="ru-RU" sz="2800">
                <a:latin typeface="Comic Sans MS" pitchFamily="66" charset="0"/>
              </a:rPr>
              <a:t>В 1989 году ООН приняла документ, который называется «Конвенция о правах ребенка»</a:t>
            </a:r>
          </a:p>
          <a:p>
            <a:pPr algn="just"/>
            <a:r>
              <a:rPr lang="ru-RU" altLang="ru-RU" sz="2800">
                <a:latin typeface="Comic Sans MS" pitchFamily="66" charset="0"/>
              </a:rPr>
              <a:t>     Конвенция – это международное соглашение. Государства пришли к соглашению, что будут соблюдать в своей стране права каждого ребенка.    </a:t>
            </a:r>
          </a:p>
          <a:p>
            <a:pPr algn="just"/>
            <a:r>
              <a:rPr lang="ru-RU" altLang="ru-RU" sz="2800">
                <a:latin typeface="Comic Sans MS" pitchFamily="66" charset="0"/>
              </a:rPr>
              <a:t>     И наше государство тоже подписалось под этим документом, а, значит, дало слово всему миру позаботиться о своих детях.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838200" y="5943600"/>
            <a:ext cx="7691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000" b="1" u="sng"/>
              <a:t>Кто нарушил тайну переписки, кто подменил царское письмо?</a:t>
            </a:r>
          </a:p>
        </p:txBody>
      </p:sp>
      <p:sp>
        <p:nvSpPr>
          <p:cNvPr id="39939" name="Oval 6"/>
          <p:cNvSpPr>
            <a:spLocks noChangeArrowheads="1"/>
          </p:cNvSpPr>
          <p:nvPr/>
        </p:nvSpPr>
        <p:spPr bwMode="auto">
          <a:xfrm>
            <a:off x="1143000" y="5715000"/>
            <a:ext cx="73914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40" name="Picture 7" descr="Рисуно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47788" y="304800"/>
            <a:ext cx="10809288" cy="1011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 descr="Рисуно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</a:blip>
          <a:srcRect l="24689" t="81944" r="25934"/>
          <a:stretch>
            <a:fillRect/>
          </a:stretch>
        </p:blipFill>
        <p:spPr bwMode="auto">
          <a:xfrm>
            <a:off x="1981200" y="4114800"/>
            <a:ext cx="42672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u="sng" smtClean="0">
                <a:latin typeface="Comic Sans MS" pitchFamily="66" charset="0"/>
              </a:rPr>
              <a:t>Никого нельзя наказывать без суда.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38" y="1981200"/>
            <a:ext cx="7904162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Любой человек, в том числе и ребенок, считается невиновным до тех пор, пока не докажут, что он виноват.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Один человек не имеет права признать другого виновным, осудить, а тем более – наказать. Это может сделать только суд.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В суде у человека, которого обвиняют, должен быть защитник, знающий законы, который будет ему помогать.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6705600" y="1219200"/>
            <a:ext cx="2209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altLang="ru-RU" sz="2400" b="1">
                <a:latin typeface="Comic Sans MS" pitchFamily="66" charset="0"/>
              </a:rPr>
              <a:t>Рубите ей голову! –</a:t>
            </a:r>
          </a:p>
          <a:p>
            <a:r>
              <a:rPr lang="ru-RU" altLang="ru-RU" sz="2400" b="1">
                <a:latin typeface="Comic Sans MS" pitchFamily="66" charset="0"/>
              </a:rPr>
              <a:t>крикнула Королева.-</a:t>
            </a:r>
          </a:p>
          <a:p>
            <a:r>
              <a:rPr lang="ru-RU" altLang="ru-RU" sz="2400" b="1">
                <a:latin typeface="Comic Sans MS" pitchFamily="66" charset="0"/>
              </a:rPr>
              <a:t>Пусть выносят приговор, а виновата она или нет – потом разберемся!</a:t>
            </a: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203325" y="6026150"/>
            <a:ext cx="6754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ru-RU" sz="2000" u="sng"/>
          </a:p>
          <a:p>
            <a:r>
              <a:rPr lang="ru-RU" altLang="ru-RU" sz="2000" u="sng"/>
              <a:t>Что это за сказка? Чем закончилась эта история?</a:t>
            </a:r>
          </a:p>
        </p:txBody>
      </p:sp>
      <p:sp>
        <p:nvSpPr>
          <p:cNvPr id="41988" name="Oval 7"/>
          <p:cNvSpPr>
            <a:spLocks noChangeArrowheads="1"/>
          </p:cNvSpPr>
          <p:nvPr/>
        </p:nvSpPr>
        <p:spPr bwMode="auto">
          <a:xfrm>
            <a:off x="838200" y="6172200"/>
            <a:ext cx="76200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989" name="Picture 8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65532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5991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u="sng" smtClean="0">
                <a:latin typeface="Comic Sans MS" pitchFamily="66" charset="0"/>
              </a:rPr>
              <a:t>Государство должно заботиться о ребенке, который остался без родителей.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     Здесь говорится о сиротах. Но бывают такие родители, что им страшно доверить ребенка. В этом случае государство растит, воспитывает и заботится, чтобы ребенок был одет, накормлен, чтобы ему было где жить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     Государство обязательно проверяет, хорошо ли живется ребенку – сироте, не обижают ли его, не заставляют ли делать тяжелую работу.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974725" y="692150"/>
            <a:ext cx="67976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400" b="1"/>
              <a:t>Вспомните сказку С.Маршака </a:t>
            </a:r>
          </a:p>
          <a:p>
            <a:pPr algn="ctr"/>
            <a:r>
              <a:rPr lang="ru-RU" altLang="ru-RU" sz="2400" b="1"/>
              <a:t>«Двенадцать месяцев»</a:t>
            </a:r>
          </a:p>
          <a:p>
            <a:pPr algn="just"/>
            <a:r>
              <a:rPr lang="ru-RU" altLang="ru-RU" sz="2800">
                <a:latin typeface="Comic Sans MS" pitchFamily="66" charset="0"/>
              </a:rPr>
              <a:t>     </a:t>
            </a:r>
          </a:p>
          <a:p>
            <a:pPr algn="just"/>
            <a:r>
              <a:rPr lang="ru-RU" altLang="ru-RU" sz="2800">
                <a:latin typeface="Comic Sans MS" pitchFamily="66" charset="0"/>
              </a:rPr>
              <a:t>     Послала мачеха сироту в декабрьскую стужу в лес.</a:t>
            </a:r>
          </a:p>
          <a:p>
            <a:pPr algn="just">
              <a:buFontTx/>
              <a:buChar char="-"/>
            </a:pPr>
            <a:r>
              <a:rPr lang="ru-RU" altLang="ru-RU" sz="2800">
                <a:latin typeface="Comic Sans MS" pitchFamily="66" charset="0"/>
              </a:rPr>
              <a:t>Иди, - говорит, - и без подснежников не возвращайся!</a:t>
            </a:r>
          </a:p>
          <a:p>
            <a:pPr algn="just">
              <a:buFontTx/>
              <a:buChar char="-"/>
            </a:pPr>
            <a:endParaRPr lang="ru-RU" altLang="ru-RU" sz="2800">
              <a:latin typeface="Comic Sans MS" pitchFamily="66" charset="0"/>
            </a:endParaRPr>
          </a:p>
          <a:p>
            <a:pPr algn="ctr"/>
            <a:r>
              <a:rPr lang="ru-RU" altLang="ru-RU" sz="2000" u="sng"/>
              <a:t>Какие права девочки были нарушены?</a:t>
            </a:r>
          </a:p>
          <a:p>
            <a:pPr algn="ctr"/>
            <a:r>
              <a:rPr lang="ru-RU" altLang="ru-RU" sz="2000" u="sng"/>
              <a:t>Чем закончилась эта история?</a:t>
            </a:r>
          </a:p>
        </p:txBody>
      </p:sp>
      <p:sp>
        <p:nvSpPr>
          <p:cNvPr id="44035" name="Oval 5"/>
          <p:cNvSpPr>
            <a:spLocks noChangeArrowheads="1"/>
          </p:cNvSpPr>
          <p:nvPr/>
        </p:nvSpPr>
        <p:spPr bwMode="auto">
          <a:xfrm>
            <a:off x="533400" y="3581400"/>
            <a:ext cx="76962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75438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000" b="1" u="sng"/>
              <a:t>Права и обязанности учеников нашего класса.</a:t>
            </a:r>
          </a:p>
          <a:p>
            <a:endParaRPr lang="ru-RU" altLang="ru-RU" sz="2000" b="1"/>
          </a:p>
          <a:p>
            <a:r>
              <a:rPr lang="ru-RU" altLang="ru-RU" b="1"/>
              <a:t>Ученик имеет право:</a:t>
            </a:r>
          </a:p>
          <a:p>
            <a:pPr>
              <a:buFontTx/>
              <a:buChar char="•"/>
            </a:pPr>
            <a:r>
              <a:rPr lang="ru-RU" altLang="ru-RU"/>
              <a:t>выражать свое мнение, не обижая никого из одноклассников и учителей;</a:t>
            </a:r>
          </a:p>
          <a:p>
            <a:pPr>
              <a:buFontTx/>
              <a:buChar char="•"/>
            </a:pPr>
            <a:r>
              <a:rPr lang="ru-RU" altLang="ru-RU"/>
              <a:t>открыто получать оценку своих знаний по каждому предмету;</a:t>
            </a:r>
          </a:p>
          <a:p>
            <a:pPr>
              <a:buFontTx/>
              <a:buChar char="•"/>
            </a:pPr>
            <a:r>
              <a:rPr lang="ru-RU" altLang="ru-RU"/>
              <a:t>отдых на перемене;</a:t>
            </a:r>
          </a:p>
          <a:p>
            <a:pPr>
              <a:buFontTx/>
              <a:buChar char="•"/>
            </a:pPr>
            <a:r>
              <a:rPr lang="ru-RU" altLang="ru-RU"/>
              <a:t>помощь учителя в овладении знаниями;</a:t>
            </a:r>
          </a:p>
          <a:p>
            <a:pPr>
              <a:buFontTx/>
              <a:buChar char="•"/>
            </a:pPr>
            <a:r>
              <a:rPr lang="ru-RU" altLang="ru-RU"/>
              <a:t>участие во внеклассных мероприятиях;</a:t>
            </a:r>
          </a:p>
          <a:p>
            <a:pPr>
              <a:buFontTx/>
              <a:buChar char="•"/>
            </a:pPr>
            <a:r>
              <a:rPr lang="ru-RU" altLang="ru-RU"/>
              <a:t>поощрение за успехи в учебе и жизни класса.</a:t>
            </a:r>
          </a:p>
          <a:p>
            <a:endParaRPr lang="ru-RU" altLang="ru-RU" b="1"/>
          </a:p>
          <a:p>
            <a:r>
              <a:rPr lang="ru-RU" altLang="ru-RU" b="1"/>
              <a:t>Ученик обязан:</a:t>
            </a:r>
          </a:p>
          <a:p>
            <a:pPr>
              <a:buFontTx/>
              <a:buChar char="•"/>
            </a:pPr>
            <a:r>
              <a:rPr lang="ru-RU" altLang="ru-RU"/>
              <a:t>уважать окружающих его людей;</a:t>
            </a:r>
          </a:p>
          <a:p>
            <a:pPr>
              <a:buFontTx/>
              <a:buChar char="•"/>
            </a:pPr>
            <a:r>
              <a:rPr lang="ru-RU" altLang="ru-RU"/>
              <a:t>достойно вести себя в классе, в школе и за ее пределами;</a:t>
            </a:r>
          </a:p>
          <a:p>
            <a:pPr>
              <a:buFontTx/>
              <a:buChar char="•"/>
            </a:pPr>
            <a:r>
              <a:rPr lang="ru-RU" altLang="ru-RU"/>
              <a:t>всегда выполнять домашнее задание;</a:t>
            </a:r>
          </a:p>
          <a:p>
            <a:pPr>
              <a:buFontTx/>
              <a:buChar char="•"/>
            </a:pPr>
            <a:r>
              <a:rPr lang="ru-RU" altLang="ru-RU"/>
              <a:t>участвовать в полезном труде;</a:t>
            </a:r>
          </a:p>
          <a:p>
            <a:pPr>
              <a:buFontTx/>
              <a:buChar char="•"/>
            </a:pPr>
            <a:r>
              <a:rPr lang="ru-RU" altLang="ru-RU"/>
              <a:t>беречь имущество класса;</a:t>
            </a:r>
          </a:p>
          <a:p>
            <a:pPr>
              <a:buFontTx/>
              <a:buChar char="•"/>
            </a:pPr>
            <a:r>
              <a:rPr lang="ru-RU" altLang="ru-RU"/>
              <a:t>заботится о здоровье и безопасности собственной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990600" y="381000"/>
            <a:ext cx="7239000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/>
              <a:t>     </a:t>
            </a:r>
            <a:r>
              <a:rPr lang="ru-RU" altLang="ru-RU" sz="3600" b="1" u="sng">
                <a:latin typeface="Comic Sans MS" pitchFamily="66" charset="0"/>
              </a:rPr>
              <a:t>Главное право каждого человека – право на жизнь.</a:t>
            </a:r>
          </a:p>
          <a:p>
            <a:pPr algn="ctr"/>
            <a:r>
              <a:rPr lang="ru-RU" altLang="ru-RU" sz="3600" b="1" u="sng">
                <a:latin typeface="Comic Sans MS" pitchFamily="66" charset="0"/>
              </a:rPr>
              <a:t>     И маленький человек – ребенок – тоже имеет </a:t>
            </a:r>
          </a:p>
          <a:p>
            <a:pPr algn="ctr"/>
            <a:r>
              <a:rPr lang="ru-RU" altLang="ru-RU" sz="3600" b="1" u="sng">
                <a:latin typeface="Comic Sans MS" pitchFamily="66" charset="0"/>
              </a:rPr>
              <a:t>право жить.</a:t>
            </a:r>
          </a:p>
          <a:p>
            <a:pPr algn="just"/>
            <a:r>
              <a:rPr lang="ru-RU" altLang="ru-RU" sz="3200" b="1">
                <a:latin typeface="Comic Sans MS" pitchFamily="66" charset="0"/>
              </a:rPr>
              <a:t>     </a:t>
            </a:r>
          </a:p>
          <a:p>
            <a:pPr algn="just"/>
            <a:r>
              <a:rPr lang="ru-RU" altLang="ru-RU"/>
              <a:t>      </a:t>
            </a:r>
            <a:r>
              <a:rPr lang="ru-RU" altLang="ru-RU" sz="2800"/>
              <a:t>Каждая страна, говорится в Конвенции, должна заботится о новорожденных, помогать их мамам, строить больницы и поликлиники, где врачи спасут, вылечат маленького, если он заболеет.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2895600" y="4572000"/>
            <a:ext cx="45656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i="1" u="sng">
                <a:latin typeface="Times New Roman" pitchFamily="18" charset="0"/>
              </a:rPr>
              <a:t>Посмотрите на картинку и вспомните слова поэта:</a:t>
            </a:r>
          </a:p>
          <a:p>
            <a:endParaRPr lang="ru-RU" altLang="ru-RU" i="1" u="sng">
              <a:latin typeface="Times New Roman" pitchFamily="18" charset="0"/>
            </a:endParaRPr>
          </a:p>
          <a:p>
            <a:r>
              <a:rPr lang="ru-RU" altLang="ru-RU" b="1">
                <a:latin typeface="Comic Sans MS" pitchFamily="66" charset="0"/>
              </a:rPr>
              <a:t>В бочку с сыном посадили,</a:t>
            </a:r>
          </a:p>
          <a:p>
            <a:r>
              <a:rPr lang="ru-RU" altLang="ru-RU" b="1">
                <a:latin typeface="Comic Sans MS" pitchFamily="66" charset="0"/>
              </a:rPr>
              <a:t>Засмолили, покатили</a:t>
            </a:r>
          </a:p>
          <a:p>
            <a:r>
              <a:rPr lang="ru-RU" altLang="ru-RU" b="1">
                <a:latin typeface="Comic Sans MS" pitchFamily="66" charset="0"/>
              </a:rPr>
              <a:t>И пустили в Окиян –</a:t>
            </a:r>
          </a:p>
          <a:p>
            <a:r>
              <a:rPr lang="ru-RU" altLang="ru-RU" b="1">
                <a:latin typeface="Comic Sans MS" pitchFamily="66" charset="0"/>
              </a:rPr>
              <a:t>Так велел-де царь Салтан.</a:t>
            </a:r>
          </a:p>
        </p:txBody>
      </p:sp>
      <p:pic>
        <p:nvPicPr>
          <p:cNvPr id="14339" name="Picture 7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8" y="228600"/>
            <a:ext cx="8326437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976313" y="641350"/>
            <a:ext cx="7558087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Comic Sans MS" pitchFamily="66" charset="0"/>
              </a:rPr>
              <a:t>А.С. Пушкин </a:t>
            </a:r>
          </a:p>
          <a:p>
            <a:pPr algn="ctr"/>
            <a:r>
              <a:rPr lang="ru-RU" altLang="ru-RU" sz="3200" b="1">
                <a:latin typeface="Comic Sans MS" pitchFamily="66" charset="0"/>
              </a:rPr>
              <a:t>«Сказка о царе Салтане»</a:t>
            </a:r>
          </a:p>
          <a:p>
            <a:endParaRPr lang="ru-RU" altLang="ru-RU" sz="3200" b="1">
              <a:latin typeface="Comic Sans MS" pitchFamily="66" charset="0"/>
            </a:endParaRPr>
          </a:p>
          <a:p>
            <a:r>
              <a:rPr lang="ru-RU" altLang="ru-RU"/>
              <a:t>     </a:t>
            </a:r>
            <a:r>
              <a:rPr lang="ru-RU" altLang="ru-RU" sz="3600"/>
              <a:t>А на самом-то деле кто так жестоко обошелся с новорожденным и его мамой?</a:t>
            </a:r>
          </a:p>
          <a:p>
            <a:pPr algn="just"/>
            <a:r>
              <a:rPr lang="ru-RU" altLang="ru-RU" sz="3600"/>
              <a:t>  Что ты сказал бы этим злодеям, если бы их встретил?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762000" y="793750"/>
            <a:ext cx="80772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4000" b="1" u="sng">
                <a:latin typeface="Comic Sans MS" pitchFamily="66" charset="0"/>
              </a:rPr>
              <a:t>Никто и никогда не смеет оскорблять и мучить ребенка.</a:t>
            </a:r>
          </a:p>
          <a:p>
            <a:endParaRPr lang="ru-RU" altLang="ru-RU"/>
          </a:p>
          <a:p>
            <a:endParaRPr lang="ru-RU" altLang="ru-RU"/>
          </a:p>
          <a:p>
            <a:pPr algn="just"/>
            <a:r>
              <a:rPr lang="ru-RU" altLang="ru-RU"/>
              <a:t>     </a:t>
            </a:r>
            <a:r>
              <a:rPr lang="ru-RU" altLang="ru-RU" sz="3600"/>
              <a:t>Каждое государство, подписав Конвенцию, обещает защитить своего маленького гражданина и наказать того, кто жестоко обращается с детьми.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80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105400" y="1066800"/>
            <a:ext cx="3886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i="1" u="sng"/>
              <a:t>Посмотри на картинку и вспомни, чей это приказ:</a:t>
            </a:r>
          </a:p>
          <a:p>
            <a:endParaRPr lang="ru-RU" altLang="ru-RU" b="1">
              <a:latin typeface="Comic Sans MS" pitchFamily="66" charset="0"/>
            </a:endParaRPr>
          </a:p>
          <a:p>
            <a:endParaRPr lang="ru-RU" altLang="ru-RU" b="1">
              <a:latin typeface="Comic Sans MS" pitchFamily="66" charset="0"/>
            </a:endParaRPr>
          </a:p>
          <a:p>
            <a:r>
              <a:rPr lang="ru-RU" altLang="ru-RU" b="1">
                <a:latin typeface="Comic Sans MS" pitchFamily="66" charset="0"/>
              </a:rPr>
              <a:t>Свесть Царевну в глушь лесную</a:t>
            </a:r>
          </a:p>
          <a:p>
            <a:r>
              <a:rPr lang="ru-RU" altLang="ru-RU" b="1">
                <a:latin typeface="Comic Sans MS" pitchFamily="66" charset="0"/>
              </a:rPr>
              <a:t>И, связав ее, живую,</a:t>
            </a:r>
          </a:p>
          <a:p>
            <a:r>
              <a:rPr lang="ru-RU" altLang="ru-RU" b="1">
                <a:latin typeface="Comic Sans MS" pitchFamily="66" charset="0"/>
              </a:rPr>
              <a:t>Под сосной оставить там</a:t>
            </a:r>
          </a:p>
          <a:p>
            <a:r>
              <a:rPr lang="ru-RU" altLang="ru-RU" b="1">
                <a:latin typeface="Comic Sans MS" pitchFamily="66" charset="0"/>
              </a:rPr>
              <a:t>На съедение волкам!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241925" y="3460750"/>
            <a:ext cx="36734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altLang="ru-RU"/>
          </a:p>
          <a:p>
            <a:pPr algn="just"/>
            <a:r>
              <a:rPr lang="ru-RU" altLang="ru-RU" u="sng"/>
              <a:t>В чем провинилась царевна?</a:t>
            </a:r>
          </a:p>
          <a:p>
            <a:pPr algn="just"/>
            <a:r>
              <a:rPr lang="ru-RU" altLang="ru-RU" u="sng"/>
              <a:t>Как ты думаешь, кто и за какие проступки так жестоко наказал ее?</a:t>
            </a:r>
          </a:p>
          <a:p>
            <a:endParaRPr lang="ru-RU" altLang="ru-RU" u="sng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А.С.Пушкин</a:t>
            </a:r>
          </a:p>
          <a:p>
            <a:r>
              <a:rPr lang="ru-RU" altLang="ru-RU"/>
              <a:t>«Сказка о мертвой царевне»</a:t>
            </a:r>
          </a:p>
        </p:txBody>
      </p:sp>
      <p:sp>
        <p:nvSpPr>
          <p:cNvPr id="17413" name="Oval 7"/>
          <p:cNvSpPr>
            <a:spLocks noChangeArrowheads="1"/>
          </p:cNvSpPr>
          <p:nvPr/>
        </p:nvSpPr>
        <p:spPr bwMode="auto">
          <a:xfrm>
            <a:off x="4953000" y="3429000"/>
            <a:ext cx="41910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143000" y="228600"/>
            <a:ext cx="7620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3600" b="1" u="sng">
                <a:latin typeface="Comic Sans MS" pitchFamily="66" charset="0"/>
              </a:rPr>
              <a:t>Ребёнок не отвечает за </a:t>
            </a:r>
          </a:p>
          <a:p>
            <a:pPr algn="ctr"/>
            <a:r>
              <a:rPr lang="ru-RU" altLang="ru-RU" sz="3600" b="1" u="sng">
                <a:latin typeface="Comic Sans MS" pitchFamily="66" charset="0"/>
              </a:rPr>
              <a:t>провинность родителей, </a:t>
            </a:r>
          </a:p>
          <a:p>
            <a:pPr algn="ctr"/>
            <a:r>
              <a:rPr lang="ru-RU" altLang="ru-RU" sz="3600" b="1" u="sng">
                <a:latin typeface="Comic Sans MS" pitchFamily="66" charset="0"/>
              </a:rPr>
              <a:t>чтобы они не совершили.</a:t>
            </a:r>
          </a:p>
          <a:p>
            <a:endParaRPr lang="ru-RU" altLang="ru-RU" sz="3600">
              <a:latin typeface="Comic Sans MS" pitchFamily="66" charset="0"/>
            </a:endParaRPr>
          </a:p>
          <a:p>
            <a:pPr algn="just"/>
            <a:r>
              <a:rPr lang="ru-RU" altLang="ru-RU"/>
              <a:t>      </a:t>
            </a:r>
            <a:r>
              <a:rPr lang="ru-RU" altLang="ru-RU" sz="2800"/>
              <a:t>Может быть, они нарушили закон, порядок или обидели кого-то, всё равно нельзя упрекать, унижать, наказывать ребёнка за то, что у него «такие» родители.</a:t>
            </a:r>
          </a:p>
          <a:p>
            <a:pPr algn="just"/>
            <a:r>
              <a:rPr lang="ru-RU" altLang="ru-RU" sz="2800"/>
              <a:t>     Государство не допустит, чтобы дети страдали из-за проступков родителей.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1628</Words>
  <PresentationFormat>Экран (4:3)</PresentationFormat>
  <Paragraphs>180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Твои права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Нельзя учить и поддерживать дисциплину в школе жестокостью и унижениями.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Никого нельзя наказывать без суда.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Твои права</dc:title>
  <dc:creator>kutsz</dc:creator>
  <cp:lastModifiedBy>kutsz</cp:lastModifiedBy>
  <cp:revision>1</cp:revision>
  <dcterms:created xsi:type="dcterms:W3CDTF">2020-10-05T05:52:05Z</dcterms:created>
  <dcterms:modified xsi:type="dcterms:W3CDTF">2020-10-05T05:53:46Z</dcterms:modified>
</cp:coreProperties>
</file>